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40"/>
  </p:handoutMasterIdLst>
  <p:sldIdLst>
    <p:sldId id="256" r:id="rId2"/>
    <p:sldId id="311" r:id="rId3"/>
    <p:sldId id="258" r:id="rId4"/>
    <p:sldId id="289" r:id="rId5"/>
    <p:sldId id="291" r:id="rId6"/>
    <p:sldId id="267" r:id="rId7"/>
    <p:sldId id="279" r:id="rId8"/>
    <p:sldId id="261" r:id="rId9"/>
    <p:sldId id="284" r:id="rId10"/>
    <p:sldId id="281" r:id="rId11"/>
    <p:sldId id="293" r:id="rId12"/>
    <p:sldId id="294" r:id="rId13"/>
    <p:sldId id="292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304" r:id="rId24"/>
    <p:sldId id="310" r:id="rId25"/>
    <p:sldId id="307" r:id="rId26"/>
    <p:sldId id="308" r:id="rId27"/>
    <p:sldId id="309" r:id="rId28"/>
    <p:sldId id="273" r:id="rId29"/>
    <p:sldId id="285" r:id="rId30"/>
    <p:sldId id="274" r:id="rId31"/>
    <p:sldId id="275" r:id="rId32"/>
    <p:sldId id="276" r:id="rId33"/>
    <p:sldId id="277" r:id="rId34"/>
    <p:sldId id="287" r:id="rId35"/>
    <p:sldId id="288" r:id="rId36"/>
    <p:sldId id="260" r:id="rId37"/>
    <p:sldId id="269" r:id="rId38"/>
    <p:sldId id="268" r:id="rId39"/>
  </p:sldIdLst>
  <p:sldSz cx="12192000" cy="6858000"/>
  <p:notesSz cx="6858000" cy="9144000"/>
  <p:embeddedFontLst>
    <p:embeddedFont>
      <p:font typeface="G마켓 산스 Bold" panose="02000000000000000000" pitchFamily="50" charset="-127"/>
      <p:regular r:id="rId41"/>
    </p:embeddedFont>
    <p:embeddedFont>
      <p:font typeface="나눔스퀘어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64A"/>
    <a:srgbClr val="004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152BA5-6C43-4273-AAD8-D15259E6CC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3D854-CBFA-49B7-ABF6-EB2B241EBF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0294C-347A-451C-91D1-BB1CDC4BE0E1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A4CA1D-8863-431D-9DE1-ACB87F8D61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3D82A-B684-4E89-93AF-F30A1C7FEE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5C14E-B15F-44C8-9AFF-4377F32B3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0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E84A7E06-5EFA-4594-B794-1500C5695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FAE64C9E-8F64-4F70-A8B3-040A6C21A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39254-9CD2-43FC-A40B-AEC6B18D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6BEE8-25A1-47B0-AAF1-F601AA78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F6964-00B3-4E89-BD26-91F5555F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27F0E4E2-EDE4-4270-B0FF-907655597BB0}"/>
              </a:ext>
            </a:extLst>
          </p:cNvPr>
          <p:cNvSpPr/>
          <p:nvPr userDrawn="1"/>
        </p:nvSpPr>
        <p:spPr>
          <a:xfrm>
            <a:off x="7993966" y="5292417"/>
            <a:ext cx="949363" cy="949363"/>
          </a:xfrm>
          <a:prstGeom prst="mathPlus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13CC9A88-C307-4089-995C-8F6F9E2F0E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290" y="6409448"/>
            <a:ext cx="1724025" cy="235764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A14DA945-CB77-44E2-828C-8619A9EFA1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685" y="6329203"/>
            <a:ext cx="1707575" cy="341515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D6B0BD53-9D4A-4476-B013-CC9FDE0245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9956" y="6386297"/>
            <a:ext cx="2828924" cy="227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C6929D-B359-4E78-9B2D-735B2FA70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090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D518-58DC-4421-B73E-D2809398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D7CA0B-B38E-40DF-8087-23830F105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129BA-3A3F-4F70-B38F-97C7F617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E262D-29AC-418A-BD82-0D50959D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15ADE-4CD5-4E5C-88BE-4F3D7292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4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D9C159-BBF9-4DA6-AF47-91A758264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4B19D-64FD-4BEA-A458-BF6BF5C53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E6F79-26CE-4520-979F-6028097D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8F8D3-87DC-4A14-90E7-03F73981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3B8FD-8AC6-4CC3-AE70-E0AD8065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7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1321DD0D-D37F-4074-BBCF-8C1B22F49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EF6A3-D03E-4045-847F-F5639E41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068D8-A47F-43AF-888A-BB2BEC41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0080C-6ED5-417A-875B-8E2E876B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8A805-17A8-4AC3-9B9A-0C3B84CC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66433-DCB7-46CF-9328-CA1BFBB0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9"/>
            <a:ext cx="10515600" cy="1325563"/>
          </a:xfrm>
        </p:spPr>
        <p:txBody>
          <a:bodyPr>
            <a:normAutofit/>
          </a:bodyPr>
          <a:lstStyle>
            <a:lvl1pPr>
              <a:defRPr sz="550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7183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FF5A2-8582-4AEB-A625-A32587E68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394A3-160F-48AF-9D4D-550908FDB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B790E-0518-46BC-B3A0-6F507354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F101D-3881-4BD3-9EFD-559ED1AF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B5A80-EAC8-4FC0-AC79-E7FDB0F2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1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F58CB-3BD5-4560-BE4B-97801DAA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58724-D479-42F9-881A-2423826B7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35A52A-8BFB-4393-9C24-8EAB82FB8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7B97B-9E03-4C2F-9A91-DE541A97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DC3E4-36BE-419A-95B6-854D6784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A76295-0BF4-4E71-A12D-8645C8F2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7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9FA89-3364-4834-B471-8316C94F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9F9E7-EC1D-4A7B-BA50-3B8A7482C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1FFEF9-41A8-41CF-8E6E-3F157DD17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D6F742-9591-46B9-8DC8-05DD37552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A94ABA-77C0-4BAA-BD88-417FE145E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36944A-CD31-4291-977C-7CA034BA0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A2272A-DFED-4498-9643-094F3190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11E512-B973-4F8A-9F5B-63C7E535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3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64718-05E8-43B0-AB18-2A298FF2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8D5124-622C-4258-BA4B-105DB39E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41237-58CD-4D2C-BED6-A189CE17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39EA62-8FDB-4941-9E5E-2A82EC71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1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45E13C-DCE6-4B31-8C29-ED4E6ED2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DE95AF-7F72-4A96-A45B-B1911680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0461D-442E-4E00-BBA9-FAFE299A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C894-9ADE-4701-82D0-414D434E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D3B03-B81F-4940-AECA-470DEFF4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C7E36-17E8-4CBA-8213-2011FCD44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8E0B65-8B29-4A18-A72C-C7E59D60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CD1A4-F25D-4CDE-B78B-96994929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A839A-A863-4982-97B2-60BF726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3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93083-507B-480D-B519-A0C5857A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910F89-9214-460D-AD45-902550AB4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9B75F-35DD-4C9A-92E6-C0B3E725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A80DF-4484-4E90-A34B-7B3AB175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153982-04E0-440D-8F13-06BC8C9A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4C2C7-9711-4395-936D-F76663E1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4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84F7D8-8E1D-4860-A93B-68FA08B6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2F0B7-94CB-4E0A-AA34-5E016EEA7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5B883-FFC7-4EC3-B02A-3F93EAB4B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9956F-67B1-4F3D-8103-61D1F4E05B9A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48408-056C-46EC-9E0B-7181D9A72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1722D-F097-4CD5-850D-62F43C39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7AECF-BE6E-4C93-82C8-21D270BA98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6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147B9C-919A-41C9-A5AA-64B8FE3B69B4}"/>
              </a:ext>
            </a:extLst>
          </p:cNvPr>
          <p:cNvSpPr/>
          <p:nvPr/>
        </p:nvSpPr>
        <p:spPr>
          <a:xfrm>
            <a:off x="3332469" y="497563"/>
            <a:ext cx="5087659" cy="2851082"/>
          </a:xfrm>
          <a:prstGeom prst="rect">
            <a:avLst/>
          </a:prstGeom>
          <a:solidFill>
            <a:schemeClr val="bg1">
              <a:alpha val="5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58471-4D6D-4D7B-87C2-12B76AF395E4}"/>
              </a:ext>
            </a:extLst>
          </p:cNvPr>
          <p:cNvSpPr txBox="1"/>
          <p:nvPr/>
        </p:nvSpPr>
        <p:spPr>
          <a:xfrm>
            <a:off x="3572434" y="649663"/>
            <a:ext cx="47163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Big Data</a:t>
            </a:r>
          </a:p>
          <a:p>
            <a:pPr algn="ctr"/>
            <a:r>
              <a:rPr lang="en-US" altLang="ko-KR" sz="66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Academy</a:t>
            </a:r>
            <a:endParaRPr lang="ko-KR" altLang="en-US" sz="66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F3FC3-8376-455D-9D87-BE6CC69F32A8}"/>
              </a:ext>
            </a:extLst>
          </p:cNvPr>
          <p:cNvSpPr txBox="1"/>
          <p:nvPr/>
        </p:nvSpPr>
        <p:spPr>
          <a:xfrm>
            <a:off x="3639502" y="2776580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빅데이터 아카데미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497D-C7CF-4024-8036-9B44773F3F88}"/>
              </a:ext>
            </a:extLst>
          </p:cNvPr>
          <p:cNvSpPr txBox="1"/>
          <p:nvPr/>
        </p:nvSpPr>
        <p:spPr>
          <a:xfrm>
            <a:off x="2271876" y="4144397"/>
            <a:ext cx="76482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유통</a:t>
            </a:r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 빅데이터 전문가과정</a:t>
            </a:r>
            <a:endParaRPr lang="en-US" altLang="ko-KR" sz="2800" spc="1500" dirty="0">
              <a:solidFill>
                <a:srgbClr val="F2C64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 팀프로젝트</a:t>
            </a:r>
            <a:endParaRPr lang="en-US" altLang="ko-KR" sz="2800" spc="1500" dirty="0">
              <a:solidFill>
                <a:srgbClr val="F2C64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조영욱</a:t>
            </a:r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ko-KR" altLang="en-US" sz="2800" spc="1500" dirty="0" err="1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김일구</a:t>
            </a:r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김동일</a:t>
            </a:r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ko-KR" altLang="en-US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장승현</a:t>
            </a:r>
            <a:endParaRPr lang="en-US" altLang="ko-KR" sz="2800" spc="1500" dirty="0">
              <a:solidFill>
                <a:srgbClr val="F2C64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2800" spc="1500" dirty="0">
                <a:solidFill>
                  <a:srgbClr val="F2C64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2020.12.15</a:t>
            </a:r>
            <a:endParaRPr lang="ko-KR" altLang="en-US" sz="2800" spc="1500" dirty="0">
              <a:solidFill>
                <a:srgbClr val="F2C64A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제품별 구매액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FAF06-70FB-4BF7-991E-EE707E88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9" y="1130062"/>
            <a:ext cx="8875222" cy="54382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1362F3-CF24-45E1-B8C0-004DAC20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86" y="3645600"/>
            <a:ext cx="4186579" cy="321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A5E25-9A15-4345-B7ED-D2DAC5919D46}"/>
              </a:ext>
            </a:extLst>
          </p:cNvPr>
          <p:cNvSpPr txBox="1"/>
          <p:nvPr/>
        </p:nvSpPr>
        <p:spPr>
          <a:xfrm>
            <a:off x="8439412" y="289679"/>
            <a:ext cx="3637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/>
                </a:solidFill>
              </a:rPr>
              <a:t>일용잡화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육류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가공식품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     </a:t>
            </a:r>
            <a:r>
              <a:rPr lang="ko-KR" altLang="en-US" dirty="0">
                <a:solidFill>
                  <a:schemeClr val="accent1"/>
                </a:solidFill>
              </a:rPr>
              <a:t>반찬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건강식품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주류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2. </a:t>
            </a:r>
            <a:r>
              <a:rPr lang="ko-KR" altLang="en-US" dirty="0">
                <a:solidFill>
                  <a:schemeClr val="accent1"/>
                </a:solidFill>
              </a:rPr>
              <a:t>섬유잡화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액세서리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화장품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3. </a:t>
            </a:r>
            <a:r>
              <a:rPr lang="ko-KR" altLang="en-US" dirty="0"/>
              <a:t>아동용품</a:t>
            </a:r>
            <a:endParaRPr lang="en-US" altLang="ko-KR" dirty="0"/>
          </a:p>
          <a:p>
            <a:r>
              <a:rPr lang="en-US" altLang="ko-KR" dirty="0">
                <a:solidFill>
                  <a:schemeClr val="accent1"/>
                </a:solidFill>
              </a:rPr>
              <a:t>4. </a:t>
            </a:r>
            <a:r>
              <a:rPr lang="ko-KR" altLang="en-US" dirty="0">
                <a:solidFill>
                  <a:schemeClr val="accent1"/>
                </a:solidFill>
              </a:rPr>
              <a:t>캐주얼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커리어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란제리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   </a:t>
            </a:r>
            <a:r>
              <a:rPr lang="ko-KR" altLang="en-US" dirty="0">
                <a:solidFill>
                  <a:schemeClr val="accent1"/>
                </a:solidFill>
              </a:rPr>
              <a:t>디자이너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기타의류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5. </a:t>
            </a:r>
            <a:r>
              <a:rPr lang="ko-KR" altLang="en-US" dirty="0"/>
              <a:t>남성장장</a:t>
            </a:r>
            <a:r>
              <a:rPr lang="en-US" altLang="ko-KR" dirty="0"/>
              <a:t>, </a:t>
            </a:r>
            <a:r>
              <a:rPr lang="ko-KR" altLang="en-US" dirty="0" err="1"/>
              <a:t>드래디셔널</a:t>
            </a:r>
            <a:r>
              <a:rPr lang="en-US" altLang="ko-KR" dirty="0"/>
              <a:t>, </a:t>
            </a:r>
            <a:r>
              <a:rPr lang="ko-KR" altLang="en-US" dirty="0"/>
              <a:t>교복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골프용품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7. </a:t>
            </a:r>
            <a:r>
              <a:rPr lang="ko-KR" altLang="en-US" dirty="0">
                <a:solidFill>
                  <a:srgbClr val="FF0000"/>
                </a:solidFill>
              </a:rPr>
              <a:t>대형가전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컴퓨터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주방가전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8. </a:t>
            </a:r>
            <a:r>
              <a:rPr lang="ko-KR" altLang="en-US" dirty="0">
                <a:solidFill>
                  <a:srgbClr val="FF0000"/>
                </a:solidFill>
              </a:rPr>
              <a:t>명품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9. </a:t>
            </a:r>
            <a:r>
              <a:rPr lang="ko-KR" altLang="en-US" dirty="0"/>
              <a:t>주방용품</a:t>
            </a:r>
            <a:r>
              <a:rPr lang="en-US" altLang="ko-KR" dirty="0"/>
              <a:t>, </a:t>
            </a:r>
            <a:r>
              <a:rPr lang="ko-KR" altLang="en-US" dirty="0" err="1"/>
              <a:t>팬시</a:t>
            </a:r>
            <a:r>
              <a:rPr lang="en-US" altLang="ko-KR" dirty="0"/>
              <a:t>, </a:t>
            </a:r>
            <a:r>
              <a:rPr lang="ko-KR" altLang="en-US" dirty="0"/>
              <a:t>가구</a:t>
            </a:r>
            <a:r>
              <a:rPr lang="en-US" altLang="ko-KR" dirty="0"/>
              <a:t>, </a:t>
            </a:r>
            <a:r>
              <a:rPr lang="ko-KR" altLang="en-US" dirty="0"/>
              <a:t>침구</a:t>
            </a:r>
          </a:p>
        </p:txBody>
      </p:sp>
    </p:spTree>
    <p:extLst>
      <p:ext uri="{BB962C8B-B14F-4D97-AF65-F5344CB8AC3E}">
        <p14:creationId xmlns:p14="http://schemas.microsoft.com/office/powerpoint/2010/main" val="342900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제품별</a:t>
            </a:r>
            <a:r>
              <a:rPr lang="en-US" altLang="ko-KR" sz="4000" dirty="0"/>
              <a:t>, </a:t>
            </a:r>
            <a:r>
              <a:rPr lang="ko-KR" altLang="en-US" sz="4000" dirty="0"/>
              <a:t>고객별 구매액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184D1-302E-450B-9BAD-69AE7063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45" y="1713136"/>
            <a:ext cx="10699988" cy="44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9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 err="1"/>
              <a:t>매장별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제품군별</a:t>
            </a:r>
            <a:r>
              <a:rPr lang="ko-KR" altLang="en-US" sz="4000" dirty="0"/>
              <a:t> 비율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83E3-019B-42D7-9C3E-8C2A866F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2" y="1366115"/>
            <a:ext cx="6608791" cy="53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6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고객별 구매액과 상관관계 분석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FA757-0C69-4E38-A9B0-35F40DE2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1" y="1341140"/>
            <a:ext cx="11655077" cy="50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1219700" cy="10789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ko-KR" altLang="en-US" sz="4000" dirty="0"/>
              <a:t>고객 데이터 </a:t>
            </a:r>
            <a:r>
              <a:rPr lang="en-US" altLang="ko-KR" sz="4000" dirty="0"/>
              <a:t>Feature engineering – </a:t>
            </a:r>
            <a:r>
              <a:rPr lang="ko-KR" altLang="en-US" sz="4000" dirty="0"/>
              <a:t>초기 가설 기반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31B3-FF15-41B1-A5FB-854CA6D1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24062"/>
            <a:ext cx="116967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6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고객 데이터 </a:t>
            </a:r>
            <a:r>
              <a:rPr lang="en-US" altLang="ko-KR" sz="4000" dirty="0"/>
              <a:t>Feature engineering</a:t>
            </a:r>
            <a:endParaRPr lang="ko-KR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8DD86-5F84-4D85-BEA6-5DBF194F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1498169"/>
            <a:ext cx="11583820" cy="40527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617B5-32B4-4088-8856-C8F1D1602746}"/>
              </a:ext>
            </a:extLst>
          </p:cNvPr>
          <p:cNvSpPr/>
          <p:nvPr/>
        </p:nvSpPr>
        <p:spPr>
          <a:xfrm>
            <a:off x="1869170" y="1439176"/>
            <a:ext cx="9708314" cy="360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FF13-48EE-4832-92FA-35C3A343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1" y="5668863"/>
            <a:ext cx="738187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6B073-7290-4189-ADCD-8B87E4DA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666" y="5654115"/>
            <a:ext cx="28384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고객 데이터 </a:t>
            </a:r>
            <a:r>
              <a:rPr lang="ko-KR" altLang="en-US" sz="4000" dirty="0" err="1"/>
              <a:t>전처리</a:t>
            </a:r>
            <a:endParaRPr lang="ko-KR" alt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0C409-CA13-4EAE-88AB-8E7427EA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366115"/>
            <a:ext cx="8355831" cy="5254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B0100-5774-4CE1-AC9C-C53550C5D88F}"/>
              </a:ext>
            </a:extLst>
          </p:cNvPr>
          <p:cNvSpPr txBox="1"/>
          <p:nvPr/>
        </p:nvSpPr>
        <p:spPr>
          <a:xfrm>
            <a:off x="9143997" y="1366115"/>
            <a:ext cx="304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80% train, 20% test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Scaling &amp; NA</a:t>
            </a:r>
            <a:r>
              <a:rPr lang="ko-KR" altLang="en-US" sz="1600" dirty="0"/>
              <a:t>처리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이탈고객</a:t>
            </a:r>
            <a:r>
              <a:rPr lang="en-US" altLang="ko-KR" sz="1600" dirty="0"/>
              <a:t>(20%)</a:t>
            </a:r>
            <a:r>
              <a:rPr lang="ko-KR" altLang="en-US" sz="1600" dirty="0"/>
              <a:t> </a:t>
            </a:r>
            <a:r>
              <a:rPr lang="en-US" altLang="ko-KR" sz="1600" dirty="0"/>
              <a:t>balancing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787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학습</a:t>
            </a:r>
            <a:r>
              <a:rPr lang="en-US" altLang="ko-KR" sz="4000" dirty="0"/>
              <a:t>, </a:t>
            </a:r>
            <a:r>
              <a:rPr lang="ko-KR" altLang="en-US" sz="4000" dirty="0"/>
              <a:t>예측</a:t>
            </a:r>
            <a:r>
              <a:rPr lang="en-US" altLang="ko-KR" sz="4000" dirty="0"/>
              <a:t>,</a:t>
            </a:r>
            <a:r>
              <a:rPr lang="ko-KR" altLang="en-US" sz="4000" dirty="0"/>
              <a:t> 검증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B0100-5774-4CE1-AC9C-C53550C5D88F}"/>
              </a:ext>
            </a:extLst>
          </p:cNvPr>
          <p:cNvSpPr txBox="1"/>
          <p:nvPr/>
        </p:nvSpPr>
        <p:spPr>
          <a:xfrm>
            <a:off x="829732" y="1513599"/>
            <a:ext cx="800455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b="1" dirty="0"/>
              <a:t>Logistic regression – </a:t>
            </a:r>
            <a:r>
              <a:rPr lang="ko-KR" altLang="en-US" b="1" dirty="0"/>
              <a:t>전진 선택법</a:t>
            </a:r>
            <a:r>
              <a:rPr lang="en-US" altLang="ko-KR" b="1" dirty="0"/>
              <a:t>, up sampling</a:t>
            </a:r>
            <a:r>
              <a:rPr lang="ko-KR" altLang="en-US" b="1" dirty="0"/>
              <a:t> 모델과 일반 모델 비교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b="1" dirty="0"/>
              <a:t>KNN – k </a:t>
            </a:r>
            <a:r>
              <a:rPr lang="ko-KR" altLang="en-US" b="1" dirty="0"/>
              <a:t>값을 </a:t>
            </a:r>
            <a:r>
              <a:rPr lang="en-US" altLang="ko-KR" b="1" dirty="0"/>
              <a:t>1~20</a:t>
            </a:r>
            <a:r>
              <a:rPr lang="ko-KR" altLang="en-US" b="1" dirty="0"/>
              <a:t>으로 조정하여 결과 검토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b="1" dirty="0"/>
              <a:t>Random forest </a:t>
            </a:r>
            <a:r>
              <a:rPr lang="ko-KR" altLang="en-US" b="1" dirty="0"/>
              <a:t>모델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ROC </a:t>
            </a:r>
            <a:r>
              <a:rPr lang="ko-KR" altLang="en-US" b="1" dirty="0"/>
              <a:t>커브에서 </a:t>
            </a:r>
            <a:r>
              <a:rPr lang="en-US" altLang="ko-KR" b="1" dirty="0"/>
              <a:t>sensitivity, specificity</a:t>
            </a:r>
            <a:r>
              <a:rPr lang="ko-KR" altLang="en-US" b="1" dirty="0"/>
              <a:t>확인 뒤 값 조정하여 이탈고객 판정</a:t>
            </a:r>
          </a:p>
        </p:txBody>
      </p:sp>
    </p:spTree>
    <p:extLst>
      <p:ext uri="{BB962C8B-B14F-4D97-AF65-F5344CB8AC3E}">
        <p14:creationId xmlns:p14="http://schemas.microsoft.com/office/powerpoint/2010/main" val="1469054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ko-KR" altLang="en-US" sz="4000" dirty="0"/>
              <a:t>모델 학습</a:t>
            </a:r>
            <a:r>
              <a:rPr lang="en-US" altLang="ko-KR" sz="4000" dirty="0"/>
              <a:t>, </a:t>
            </a:r>
            <a:r>
              <a:rPr lang="ko-KR" altLang="en-US" sz="4000" dirty="0"/>
              <a:t>예측</a:t>
            </a:r>
            <a:r>
              <a:rPr lang="en-US" altLang="ko-KR" sz="4000" dirty="0"/>
              <a:t>,</a:t>
            </a:r>
            <a:r>
              <a:rPr lang="ko-KR" altLang="en-US" sz="4000" dirty="0"/>
              <a:t> 검증 </a:t>
            </a:r>
            <a:r>
              <a:rPr lang="en-US" altLang="ko-KR" sz="4000" dirty="0"/>
              <a:t>– Logistic regression </a:t>
            </a:r>
            <a:endParaRPr lang="ko-KR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EA489-344C-43A7-81EB-2FB766E4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33" y="1483442"/>
            <a:ext cx="4096228" cy="385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A516F-9A0A-4033-9298-33E59C3D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8" y="1638300"/>
            <a:ext cx="5790680" cy="16358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88E3A8-0706-40F8-9B6D-ACDBC0DA0A31}"/>
              </a:ext>
            </a:extLst>
          </p:cNvPr>
          <p:cNvSpPr/>
          <p:nvPr/>
        </p:nvSpPr>
        <p:spPr>
          <a:xfrm>
            <a:off x="3705667" y="1999610"/>
            <a:ext cx="777844" cy="360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BB600-92A7-4CE5-8B67-616550F35E30}"/>
              </a:ext>
            </a:extLst>
          </p:cNvPr>
          <p:cNvSpPr/>
          <p:nvPr/>
        </p:nvSpPr>
        <p:spPr>
          <a:xfrm>
            <a:off x="3917613" y="2668133"/>
            <a:ext cx="777844" cy="360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CDCFE-0D49-4907-AD78-9286C2F9F5D5}"/>
              </a:ext>
            </a:extLst>
          </p:cNvPr>
          <p:cNvSpPr/>
          <p:nvPr/>
        </p:nvSpPr>
        <p:spPr>
          <a:xfrm>
            <a:off x="8574543" y="2096092"/>
            <a:ext cx="777844" cy="360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396E-BB6D-4CEA-AD66-64B43A6DB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6" y="3546327"/>
            <a:ext cx="3124200" cy="2914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45AE0E-74CD-4615-8257-807CF585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73" y="3546327"/>
            <a:ext cx="3229747" cy="2914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68A1CE-DA8B-4F7D-85D8-9A6EC03CD725}"/>
              </a:ext>
            </a:extLst>
          </p:cNvPr>
          <p:cNvSpPr/>
          <p:nvPr/>
        </p:nvSpPr>
        <p:spPr>
          <a:xfrm>
            <a:off x="1871801" y="4192134"/>
            <a:ext cx="414201" cy="276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412DA-753F-4A25-8F63-3C25C073DF4E}"/>
              </a:ext>
            </a:extLst>
          </p:cNvPr>
          <p:cNvSpPr/>
          <p:nvPr/>
        </p:nvSpPr>
        <p:spPr>
          <a:xfrm>
            <a:off x="5338011" y="4102982"/>
            <a:ext cx="414201" cy="276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4F8FE5-CF82-40A1-B8F9-CB39E61F0DA9}"/>
              </a:ext>
            </a:extLst>
          </p:cNvPr>
          <p:cNvSpPr/>
          <p:nvPr/>
        </p:nvSpPr>
        <p:spPr>
          <a:xfrm>
            <a:off x="1457600" y="5981605"/>
            <a:ext cx="1846039" cy="5892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C7AE35-3582-461B-9CFD-B2F5E9C43A43}"/>
              </a:ext>
            </a:extLst>
          </p:cNvPr>
          <p:cNvSpPr/>
          <p:nvPr/>
        </p:nvSpPr>
        <p:spPr>
          <a:xfrm>
            <a:off x="4829192" y="5981605"/>
            <a:ext cx="2058305" cy="5892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ko-KR" altLang="en-US" sz="4000" dirty="0"/>
              <a:t>모델 학습</a:t>
            </a:r>
            <a:r>
              <a:rPr lang="en-US" altLang="ko-KR" sz="4000" dirty="0"/>
              <a:t>, </a:t>
            </a:r>
            <a:r>
              <a:rPr lang="ko-KR" altLang="en-US" sz="4000" dirty="0"/>
              <a:t>예측</a:t>
            </a:r>
            <a:r>
              <a:rPr lang="en-US" altLang="ko-KR" sz="4000" dirty="0"/>
              <a:t>,</a:t>
            </a:r>
            <a:r>
              <a:rPr lang="ko-KR" altLang="en-US" sz="4000" dirty="0"/>
              <a:t> 검증 </a:t>
            </a:r>
            <a:r>
              <a:rPr lang="en-US" altLang="ko-KR" sz="4000" dirty="0"/>
              <a:t>– Logistic regression </a:t>
            </a:r>
            <a:endParaRPr lang="ko-KR" altLang="en-US"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36B14A-B0CB-41AE-B39E-5E45193D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5" y="1571502"/>
            <a:ext cx="5528466" cy="4999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1CDCFE-0D49-4907-AD78-9286C2F9F5D5}"/>
              </a:ext>
            </a:extLst>
          </p:cNvPr>
          <p:cNvSpPr/>
          <p:nvPr/>
        </p:nvSpPr>
        <p:spPr>
          <a:xfrm>
            <a:off x="829733" y="5286498"/>
            <a:ext cx="5762796" cy="10789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3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99806C-499D-4CBC-B1ED-561E751A8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5657" y="1624350"/>
            <a:ext cx="9144000" cy="384152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비즈니스 이해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데이터 이해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dirty="0"/>
              <a:t>Feature engineering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데이터 </a:t>
            </a:r>
            <a:r>
              <a:rPr lang="ko-KR" altLang="en-US" sz="3200" dirty="0" err="1"/>
              <a:t>전처리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모델학습</a:t>
            </a:r>
            <a:r>
              <a:rPr lang="en-US" altLang="ko-KR" sz="3200" dirty="0"/>
              <a:t>, </a:t>
            </a:r>
            <a:r>
              <a:rPr lang="ko-KR" altLang="en-US" sz="3200" dirty="0"/>
              <a:t>예측</a:t>
            </a:r>
            <a:r>
              <a:rPr lang="en-US" altLang="ko-KR" sz="3200" dirty="0"/>
              <a:t>, </a:t>
            </a:r>
            <a:r>
              <a:rPr lang="ko-KR" altLang="en-US" sz="3200" dirty="0"/>
              <a:t>검증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평가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41F45-4C5B-42A0-8AB5-6EF317BC39F7}"/>
              </a:ext>
            </a:extLst>
          </p:cNvPr>
          <p:cNvSpPr txBox="1"/>
          <p:nvPr/>
        </p:nvSpPr>
        <p:spPr>
          <a:xfrm>
            <a:off x="1553029" y="72571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87388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학습</a:t>
            </a:r>
            <a:r>
              <a:rPr lang="en-US" altLang="ko-KR" sz="4000" dirty="0"/>
              <a:t>, </a:t>
            </a:r>
            <a:r>
              <a:rPr lang="ko-KR" altLang="en-US" sz="4000" dirty="0"/>
              <a:t>예측</a:t>
            </a:r>
            <a:r>
              <a:rPr lang="en-US" altLang="ko-KR" sz="4000" dirty="0"/>
              <a:t>,</a:t>
            </a:r>
            <a:r>
              <a:rPr lang="ko-KR" altLang="en-US" sz="4000" dirty="0"/>
              <a:t> 검증 </a:t>
            </a:r>
            <a:r>
              <a:rPr lang="en-US" altLang="ko-KR" sz="4000" dirty="0"/>
              <a:t>– KNN</a:t>
            </a:r>
            <a:endParaRPr lang="ko-KR" alt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C9843-A719-452E-BCAE-77E4264E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37" y="1894102"/>
            <a:ext cx="4362450" cy="4676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AC235C-CE10-4132-9921-E2C55D7E3B25}"/>
              </a:ext>
            </a:extLst>
          </p:cNvPr>
          <p:cNvSpPr txBox="1"/>
          <p:nvPr/>
        </p:nvSpPr>
        <p:spPr>
          <a:xfrm>
            <a:off x="1059799" y="1277286"/>
            <a:ext cx="8004551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Random search</a:t>
            </a:r>
            <a:r>
              <a:rPr lang="ko-KR" altLang="en-US" b="1" dirty="0"/>
              <a:t>를 통해 </a:t>
            </a:r>
            <a:r>
              <a:rPr lang="en-US" altLang="ko-KR" b="1" dirty="0"/>
              <a:t>k = 7 </a:t>
            </a:r>
            <a:r>
              <a:rPr lang="ko-KR" altLang="en-US" b="1" dirty="0"/>
              <a:t>최적화</a:t>
            </a:r>
            <a:r>
              <a:rPr lang="en-US" altLang="ko-KR" b="1" dirty="0"/>
              <a:t>, 1~10</a:t>
            </a:r>
            <a:r>
              <a:rPr lang="ko-KR" altLang="en-US" b="1" dirty="0"/>
              <a:t>까지 </a:t>
            </a:r>
            <a:r>
              <a:rPr lang="en-US" altLang="ko-KR" b="1" dirty="0"/>
              <a:t>k</a:t>
            </a:r>
            <a:r>
              <a:rPr lang="ko-KR" altLang="en-US" b="1" dirty="0"/>
              <a:t>를 변화시켜 </a:t>
            </a:r>
            <a:r>
              <a:rPr lang="ko-KR" altLang="en-US" b="1" dirty="0" err="1"/>
              <a:t>값비교</a:t>
            </a:r>
            <a:r>
              <a:rPr lang="ko-KR" altLang="en-US" b="1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75C0B5-DAFB-4469-A3FF-5A379CE5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49" y="1835452"/>
            <a:ext cx="3666901" cy="3447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E215B0-6FEA-4059-99E9-17A6F0611471}"/>
              </a:ext>
            </a:extLst>
          </p:cNvPr>
          <p:cNvSpPr/>
          <p:nvPr/>
        </p:nvSpPr>
        <p:spPr>
          <a:xfrm>
            <a:off x="7990953" y="4737542"/>
            <a:ext cx="1029153" cy="5892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4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학습</a:t>
            </a:r>
            <a:r>
              <a:rPr lang="en-US" altLang="ko-KR" sz="4000" dirty="0"/>
              <a:t>, </a:t>
            </a:r>
            <a:r>
              <a:rPr lang="ko-KR" altLang="en-US" sz="4000" dirty="0"/>
              <a:t>예측</a:t>
            </a:r>
            <a:r>
              <a:rPr lang="en-US" altLang="ko-KR" sz="4000" dirty="0"/>
              <a:t>,</a:t>
            </a:r>
            <a:r>
              <a:rPr lang="ko-KR" altLang="en-US" sz="4000" dirty="0"/>
              <a:t> 검증 </a:t>
            </a:r>
            <a:r>
              <a:rPr lang="en-US" altLang="ko-KR" sz="4000" dirty="0"/>
              <a:t>– Random Forest</a:t>
            </a:r>
            <a:endParaRPr lang="ko-KR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3415A1-7988-47C0-843F-95492EA0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2" y="1625856"/>
            <a:ext cx="5061747" cy="4608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6EB4D-89B0-4B58-BE05-DEEAE2B0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57" y="1451423"/>
            <a:ext cx="4274127" cy="49575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1387F5-ADB5-4AF9-A7E6-1B0DF80EA690}"/>
              </a:ext>
            </a:extLst>
          </p:cNvPr>
          <p:cNvSpPr/>
          <p:nvPr/>
        </p:nvSpPr>
        <p:spPr>
          <a:xfrm>
            <a:off x="4421152" y="5501148"/>
            <a:ext cx="1242229" cy="907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39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평가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2E0BB-B1F7-488F-898F-960F6491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5" y="1366115"/>
            <a:ext cx="2244973" cy="52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E340E-7C14-44AC-8EFA-0671D6E8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89" y="1382737"/>
            <a:ext cx="5307821" cy="24203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2FEF4C-0AB0-41DE-916C-76E3CEDD19E9}"/>
              </a:ext>
            </a:extLst>
          </p:cNvPr>
          <p:cNvSpPr/>
          <p:nvPr/>
        </p:nvSpPr>
        <p:spPr>
          <a:xfrm>
            <a:off x="1290575" y="2168487"/>
            <a:ext cx="1624373" cy="3061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9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20CEE-8EA8-4EA3-8D7A-A7D849E47946}"/>
              </a:ext>
            </a:extLst>
          </p:cNvPr>
          <p:cNvSpPr txBox="1"/>
          <p:nvPr/>
        </p:nvSpPr>
        <p:spPr>
          <a:xfrm>
            <a:off x="829732" y="1513599"/>
            <a:ext cx="481890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b="1" dirty="0"/>
              <a:t>Test </a:t>
            </a:r>
            <a:r>
              <a:rPr lang="ko-KR" altLang="en-US" b="1" dirty="0"/>
              <a:t>데이터를 기준으로 </a:t>
            </a:r>
            <a:r>
              <a:rPr lang="en-US" altLang="ko-KR" b="1" dirty="0"/>
              <a:t>3468</a:t>
            </a:r>
            <a:r>
              <a:rPr lang="ko-KR" altLang="en-US" b="1" dirty="0" err="1"/>
              <a:t>먕의</a:t>
            </a:r>
            <a:r>
              <a:rPr lang="ko-KR" altLang="en-US" b="1" dirty="0"/>
              <a:t> </a:t>
            </a:r>
            <a:r>
              <a:rPr lang="ko-KR" altLang="en-US" b="1" dirty="0" err="1"/>
              <a:t>고객중에</a:t>
            </a:r>
            <a:r>
              <a:rPr lang="ko-KR" altLang="en-US" b="1" dirty="0"/>
              <a:t> </a:t>
            </a:r>
            <a:r>
              <a:rPr lang="en-US" altLang="ko-KR" b="1" dirty="0"/>
              <a:t>646</a:t>
            </a:r>
            <a:r>
              <a:rPr lang="ko-KR" altLang="en-US" b="1" dirty="0"/>
              <a:t>명이 </a:t>
            </a:r>
            <a:r>
              <a:rPr lang="en-US" altLang="ko-KR" b="1" dirty="0"/>
              <a:t>2015</a:t>
            </a:r>
            <a:r>
              <a:rPr lang="ko-KR" altLang="en-US" b="1" dirty="0"/>
              <a:t>년에 이탈하였다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/>
              <a:t>모델</a:t>
            </a:r>
            <a:r>
              <a:rPr lang="en-US" altLang="ko-KR" b="1" dirty="0"/>
              <a:t>1,2</a:t>
            </a:r>
            <a:r>
              <a:rPr lang="ko-KR" altLang="en-US" b="1" dirty="0"/>
              <a:t>을 통하여 각각 </a:t>
            </a:r>
            <a:r>
              <a:rPr lang="en-US" altLang="ko-KR" b="1" dirty="0"/>
              <a:t>1</a:t>
            </a:r>
            <a:r>
              <a:rPr lang="ko-KR" altLang="en-US" b="1" dirty="0"/>
              <a:t>억</a:t>
            </a:r>
            <a:r>
              <a:rPr lang="en-US" altLang="ko-KR" b="1" dirty="0"/>
              <a:t>, 1</a:t>
            </a:r>
            <a:r>
              <a:rPr lang="ko-KR" altLang="en-US" b="1" dirty="0"/>
              <a:t>억</a:t>
            </a:r>
            <a:r>
              <a:rPr lang="en-US" altLang="ko-KR" b="1" dirty="0"/>
              <a:t>9</a:t>
            </a:r>
            <a:r>
              <a:rPr lang="ko-KR" altLang="en-US" b="1" dirty="0"/>
              <a:t>천만원의 이탈 고객에 대해 예측이 가능하다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/>
              <a:t>모델을 통해 이탈 고객을 줄임으로서 잠재 구매 금액을 최소화 </a:t>
            </a:r>
            <a:r>
              <a:rPr lang="ko-KR" altLang="en-US" b="1" dirty="0" err="1"/>
              <a:t>할수</a:t>
            </a:r>
            <a:r>
              <a:rPr lang="ko-KR" altLang="en-US" b="1" dirty="0"/>
              <a:t> 있다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615FC-230F-45ED-A8D6-2579CAF9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33" y="1513599"/>
            <a:ext cx="5634514" cy="45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000" dirty="0"/>
              <a:t>APPENDIX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0186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평가 </a:t>
            </a:r>
            <a:r>
              <a:rPr lang="en-US" altLang="ko-KR" sz="4000" dirty="0"/>
              <a:t>– </a:t>
            </a:r>
            <a:r>
              <a:rPr lang="ko-KR" altLang="en-US" sz="4000" dirty="0"/>
              <a:t>고객 등급에 따른 비교 </a:t>
            </a:r>
            <a:r>
              <a:rPr lang="en-US" altLang="ko-KR" sz="4000" dirty="0"/>
              <a:t>(test)</a:t>
            </a:r>
            <a:endParaRPr lang="ko-KR" alt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CAE5C-79A2-4B80-85E0-1952BB9F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0" y="2185678"/>
            <a:ext cx="3171825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3C70E-0C9B-4DCC-A946-24E808E3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18" y="2261878"/>
            <a:ext cx="3209925" cy="3076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E0B1D-3626-45E1-9D22-A76AA405568F}"/>
              </a:ext>
            </a:extLst>
          </p:cNvPr>
          <p:cNvSpPr txBox="1"/>
          <p:nvPr/>
        </p:nvSpPr>
        <p:spPr>
          <a:xfrm>
            <a:off x="2477731" y="1784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BA0EF-DE3E-431A-9524-7B89998DE8D9}"/>
              </a:ext>
            </a:extLst>
          </p:cNvPr>
          <p:cNvSpPr txBox="1"/>
          <p:nvPr/>
        </p:nvSpPr>
        <p:spPr>
          <a:xfrm>
            <a:off x="5935133" y="17604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25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평가 </a:t>
            </a:r>
            <a:r>
              <a:rPr lang="en-US" altLang="ko-KR" sz="4000" dirty="0"/>
              <a:t>– </a:t>
            </a:r>
            <a:r>
              <a:rPr lang="ko-KR" altLang="en-US" sz="4000" dirty="0"/>
              <a:t>고객 등급에 따른 비교 </a:t>
            </a:r>
            <a:r>
              <a:rPr lang="en-US" altLang="ko-KR" sz="4000" dirty="0"/>
              <a:t>(test)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E0B1D-3626-45E1-9D22-A76AA405568F}"/>
              </a:ext>
            </a:extLst>
          </p:cNvPr>
          <p:cNvSpPr txBox="1"/>
          <p:nvPr/>
        </p:nvSpPr>
        <p:spPr>
          <a:xfrm>
            <a:off x="2477731" y="1784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BA0EF-DE3E-431A-9524-7B89998DE8D9}"/>
              </a:ext>
            </a:extLst>
          </p:cNvPr>
          <p:cNvSpPr txBox="1"/>
          <p:nvPr/>
        </p:nvSpPr>
        <p:spPr>
          <a:xfrm>
            <a:off x="8560346" y="17851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DC8B5-BF5E-40AA-88FB-D50FDE52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2" y="2380598"/>
            <a:ext cx="5862821" cy="313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1FB73-6009-49AD-ABD1-98EB1D7D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8" y="2400472"/>
            <a:ext cx="5862820" cy="30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5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287123"/>
            <a:ext cx="10210800" cy="1078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000" dirty="0"/>
              <a:t>모델 평가 </a:t>
            </a:r>
            <a:r>
              <a:rPr lang="en-US" altLang="ko-KR" sz="4000" dirty="0"/>
              <a:t>– 3</a:t>
            </a:r>
            <a:r>
              <a:rPr lang="ko-KR" altLang="en-US" sz="4000" dirty="0"/>
              <a:t>개월 금액에 따른 비교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7A096-B360-4453-A626-003C9EB2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1366115"/>
            <a:ext cx="7909406" cy="465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90C3E-A366-441F-91C7-67E3FD1F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69" y="5569322"/>
            <a:ext cx="54768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고객 </a:t>
            </a:r>
            <a:r>
              <a:rPr lang="ko-KR" altLang="en-US" sz="4000" dirty="0" err="1"/>
              <a:t>이탈률</a:t>
            </a:r>
            <a:r>
              <a:rPr lang="en-US" altLang="ko-KR" sz="4000" dirty="0"/>
              <a:t>(ROC</a:t>
            </a:r>
            <a:r>
              <a:rPr lang="ko-KR" altLang="en-US" sz="4000" dirty="0"/>
              <a:t>함수 적용</a:t>
            </a:r>
            <a:r>
              <a:rPr lang="en-US" altLang="ko-KR" sz="4000" dirty="0"/>
              <a:t>)</a:t>
            </a:r>
            <a:r>
              <a:rPr lang="ko-KR" altLang="en-US" sz="40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B347AD-341B-49FD-AC92-A7917B8B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01" y="1130062"/>
            <a:ext cx="7738723" cy="5141109"/>
          </a:xfrm>
          <a:prstGeom prst="rect">
            <a:avLst/>
          </a:prstGeom>
        </p:spPr>
      </p:pic>
      <p:sp>
        <p:nvSpPr>
          <p:cNvPr id="17" name="폭발: 8pt 16">
            <a:extLst>
              <a:ext uri="{FF2B5EF4-FFF2-40B4-BE49-F238E27FC236}">
                <a16:creationId xmlns:a16="http://schemas.microsoft.com/office/drawing/2014/main" id="{FC0F8A23-449D-499F-B97B-6F8A5B343270}"/>
              </a:ext>
            </a:extLst>
          </p:cNvPr>
          <p:cNvSpPr/>
          <p:nvPr/>
        </p:nvSpPr>
        <p:spPr>
          <a:xfrm>
            <a:off x="5699113" y="919710"/>
            <a:ext cx="5654687" cy="3005895"/>
          </a:xfrm>
          <a:prstGeom prst="irregularSeal1">
            <a:avLst/>
          </a:prstGeom>
          <a:solidFill>
            <a:srgbClr val="92D050">
              <a:alpha val="23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Epi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Package</a:t>
            </a:r>
            <a:r>
              <a:rPr lang="ko-KR" altLang="en-US" dirty="0">
                <a:solidFill>
                  <a:srgbClr val="FF0000"/>
                </a:solidFill>
              </a:rPr>
              <a:t>를 활용하여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Pred</a:t>
            </a:r>
            <a:r>
              <a:rPr lang="ko-KR" altLang="en-US" dirty="0">
                <a:solidFill>
                  <a:srgbClr val="FF0000"/>
                </a:solidFill>
              </a:rPr>
              <a:t>값 조절하여 이탈 </a:t>
            </a:r>
            <a:r>
              <a:rPr lang="ko-KR" altLang="en-US" dirty="0" err="1">
                <a:solidFill>
                  <a:srgbClr val="FF0000"/>
                </a:solidFill>
              </a:rPr>
              <a:t>확률를</a:t>
            </a:r>
            <a:r>
              <a:rPr lang="ko-KR" altLang="en-US" dirty="0">
                <a:solidFill>
                  <a:srgbClr val="FF0000"/>
                </a:solidFill>
              </a:rPr>
              <a:t> 높임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656E09-5E8D-42B2-940E-ECDAB46E3344}"/>
              </a:ext>
            </a:extLst>
          </p:cNvPr>
          <p:cNvCxnSpPr>
            <a:cxnSpLocks/>
          </p:cNvCxnSpPr>
          <p:nvPr/>
        </p:nvCxnSpPr>
        <p:spPr>
          <a:xfrm>
            <a:off x="4147793" y="1338606"/>
            <a:ext cx="0" cy="484537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89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고객 이탈 예측 및 검증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88DADA-B1C0-4BCE-B1EF-119A4D977C9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00" y="1351226"/>
            <a:ext cx="4680000" cy="50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D461AA-4826-4AAB-8AA0-FCAAFBDB8D6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75" y="1359588"/>
            <a:ext cx="4680000" cy="504000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D7A792C-C1EC-46DD-BF7F-A08D068E95A3}"/>
              </a:ext>
            </a:extLst>
          </p:cNvPr>
          <p:cNvSpPr/>
          <p:nvPr/>
        </p:nvSpPr>
        <p:spPr>
          <a:xfrm>
            <a:off x="3847381" y="2587925"/>
            <a:ext cx="2700068" cy="353683"/>
          </a:xfrm>
          <a:prstGeom prst="rightArrow">
            <a:avLst/>
          </a:prstGeom>
          <a:solidFill>
            <a:srgbClr val="FF0000"/>
          </a:solidFill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6736F11-5F8A-4AD0-ADA2-20E22157EF87}"/>
              </a:ext>
            </a:extLst>
          </p:cNvPr>
          <p:cNvSpPr/>
          <p:nvPr/>
        </p:nvSpPr>
        <p:spPr>
          <a:xfrm>
            <a:off x="4527683" y="4489575"/>
            <a:ext cx="2700068" cy="353683"/>
          </a:xfrm>
          <a:prstGeom prst="rightArrow">
            <a:avLst/>
          </a:prstGeom>
          <a:solidFill>
            <a:srgbClr val="FF0000"/>
          </a:solidFill>
          <a:ln w="222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5A65150F-AAA8-4076-8F1B-4F24CA138077}"/>
              </a:ext>
            </a:extLst>
          </p:cNvPr>
          <p:cNvSpPr/>
          <p:nvPr/>
        </p:nvSpPr>
        <p:spPr>
          <a:xfrm>
            <a:off x="8979207" y="1603812"/>
            <a:ext cx="2771480" cy="2267414"/>
          </a:xfrm>
          <a:prstGeom prst="irregularSeal1">
            <a:avLst/>
          </a:prstGeom>
          <a:solidFill>
            <a:srgbClr val="92D050">
              <a:alpha val="23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pred</a:t>
            </a:r>
            <a:r>
              <a:rPr lang="ko-KR" altLang="en-US" dirty="0">
                <a:solidFill>
                  <a:srgbClr val="FF0000"/>
                </a:solidFill>
              </a:rPr>
              <a:t>값 조절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이탈 확률 </a:t>
            </a:r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EC006B61-7CBA-4629-9F1F-57692C39C937}"/>
              </a:ext>
            </a:extLst>
          </p:cNvPr>
          <p:cNvSpPr/>
          <p:nvPr/>
        </p:nvSpPr>
        <p:spPr>
          <a:xfrm>
            <a:off x="9207683" y="4132174"/>
            <a:ext cx="2771480" cy="2267414"/>
          </a:xfrm>
          <a:prstGeom prst="irregularSeal1">
            <a:avLst/>
          </a:prstGeom>
          <a:solidFill>
            <a:srgbClr val="92D050">
              <a:alpha val="23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민감도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 특이도 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0AC8BA7-B327-4EAF-9C0C-A56C700B28A2}"/>
              </a:ext>
            </a:extLst>
          </p:cNvPr>
          <p:cNvSpPr/>
          <p:nvPr/>
        </p:nvSpPr>
        <p:spPr>
          <a:xfrm rot="10800000">
            <a:off x="10962100" y="4694358"/>
            <a:ext cx="160256" cy="367645"/>
          </a:xfrm>
          <a:prstGeom prst="down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B52F4E8-8439-495F-A9F1-BB7276D5E2A1}"/>
              </a:ext>
            </a:extLst>
          </p:cNvPr>
          <p:cNvSpPr/>
          <p:nvPr/>
        </p:nvSpPr>
        <p:spPr>
          <a:xfrm>
            <a:off x="10962100" y="5265881"/>
            <a:ext cx="160256" cy="367645"/>
          </a:xfrm>
          <a:prstGeom prst="down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3A99681-3080-486B-8A96-C43F23495F71}"/>
              </a:ext>
            </a:extLst>
          </p:cNvPr>
          <p:cNvSpPr/>
          <p:nvPr/>
        </p:nvSpPr>
        <p:spPr>
          <a:xfrm rot="10800000">
            <a:off x="10881972" y="2690195"/>
            <a:ext cx="160256" cy="367645"/>
          </a:xfrm>
          <a:prstGeom prst="down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B6666-0840-4B20-BCFE-7D272F195995}"/>
              </a:ext>
            </a:extLst>
          </p:cNvPr>
          <p:cNvSpPr txBox="1"/>
          <p:nvPr/>
        </p:nvSpPr>
        <p:spPr>
          <a:xfrm>
            <a:off x="3942288" y="3893753"/>
            <a:ext cx="3151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ko-KR" altLang="en-US" dirty="0">
                <a:solidFill>
                  <a:srgbClr val="FF0000"/>
                </a:solidFill>
              </a:rPr>
              <a:t>값이 </a:t>
            </a:r>
            <a:r>
              <a:rPr lang="en-US" altLang="ko-KR" dirty="0">
                <a:solidFill>
                  <a:srgbClr val="FF0000"/>
                </a:solidFill>
              </a:rPr>
              <a:t>0.05</a:t>
            </a:r>
            <a:r>
              <a:rPr lang="ko-KR" altLang="en-US" dirty="0">
                <a:solidFill>
                  <a:srgbClr val="FF0000"/>
                </a:solidFill>
              </a:rPr>
              <a:t>보다 더 작은 값은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통계적으로 유의 한 것임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EBB3C8-C8A4-4461-9D2D-B10A9D18E228}"/>
              </a:ext>
            </a:extLst>
          </p:cNvPr>
          <p:cNvSpPr/>
          <p:nvPr/>
        </p:nvSpPr>
        <p:spPr>
          <a:xfrm>
            <a:off x="1611984" y="3610466"/>
            <a:ext cx="3035430" cy="26076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 w="349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58608D-0352-46B2-B477-F01D7DD72796}"/>
              </a:ext>
            </a:extLst>
          </p:cNvPr>
          <p:cNvSpPr/>
          <p:nvPr/>
        </p:nvSpPr>
        <p:spPr>
          <a:xfrm>
            <a:off x="6673800" y="4191107"/>
            <a:ext cx="3035430" cy="260760"/>
          </a:xfrm>
          <a:prstGeom prst="roundRect">
            <a:avLst/>
          </a:prstGeom>
          <a:solidFill>
            <a:schemeClr val="accent1">
              <a:alpha val="18000"/>
            </a:schemeClr>
          </a:solidFill>
          <a:ln w="34925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9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122323-5C80-45A1-8778-D78A43F7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40"/>
            <a:ext cx="10515600" cy="102412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비즈니스 이해</a:t>
            </a:r>
          </a:p>
        </p:txBody>
      </p:sp>
      <p:sp>
        <p:nvSpPr>
          <p:cNvPr id="22" name="모서리가 둥근 직사각형 28">
            <a:extLst>
              <a:ext uri="{FF2B5EF4-FFF2-40B4-BE49-F238E27FC236}">
                <a16:creationId xmlns:a16="http://schemas.microsoft.com/office/drawing/2014/main" id="{12078BDC-0BA3-4454-9965-534BB5A471E5}"/>
              </a:ext>
            </a:extLst>
          </p:cNvPr>
          <p:cNvSpPr/>
          <p:nvPr/>
        </p:nvSpPr>
        <p:spPr>
          <a:xfrm>
            <a:off x="838200" y="4723525"/>
            <a:ext cx="10683240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2014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년도 구매이력 정보를 이용하여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2015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년도 이탈한 고객 예측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(3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개월간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무방문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고객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E76B0A4-F6B6-4BE2-8C71-0F311C8A98FE}"/>
              </a:ext>
            </a:extLst>
          </p:cNvPr>
          <p:cNvSpPr/>
          <p:nvPr/>
        </p:nvSpPr>
        <p:spPr>
          <a:xfrm>
            <a:off x="10713711" y="4569487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527C3498-7457-455A-AA28-73C81D14BE9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304742" y="5020486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31">
            <a:extLst>
              <a:ext uri="{FF2B5EF4-FFF2-40B4-BE49-F238E27FC236}">
                <a16:creationId xmlns:a16="http://schemas.microsoft.com/office/drawing/2014/main" id="{88A82046-9CD7-430B-B329-CFFF0A9B7E54}"/>
              </a:ext>
            </a:extLst>
          </p:cNvPr>
          <p:cNvSpPr/>
          <p:nvPr/>
        </p:nvSpPr>
        <p:spPr>
          <a:xfrm>
            <a:off x="838200" y="1797572"/>
            <a:ext cx="10683240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계열사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 업체의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년간 고객 구매 이력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(L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포인트 경진대회 데이터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2014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년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~2015)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7B866C-C9CC-41DC-92EE-E2583C61D091}"/>
              </a:ext>
            </a:extLst>
          </p:cNvPr>
          <p:cNvSpPr/>
          <p:nvPr/>
        </p:nvSpPr>
        <p:spPr>
          <a:xfrm>
            <a:off x="10713710" y="1616670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C81A926F-B780-4652-8F94-F2DA643E3C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304742" y="2094533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1" name="모서리가 둥근 직사각형 37">
            <a:extLst>
              <a:ext uri="{FF2B5EF4-FFF2-40B4-BE49-F238E27FC236}">
                <a16:creationId xmlns:a16="http://schemas.microsoft.com/office/drawing/2014/main" id="{ACE83460-5CDB-4659-9C95-BE96CD71C516}"/>
              </a:ext>
            </a:extLst>
          </p:cNvPr>
          <p:cNvSpPr/>
          <p:nvPr/>
        </p:nvSpPr>
        <p:spPr>
          <a:xfrm>
            <a:off x="838200" y="3260785"/>
            <a:ext cx="10683240" cy="1024128"/>
          </a:xfrm>
          <a:prstGeom prst="roundRect">
            <a:avLst>
              <a:gd name="adj" fmla="val 684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상품 마스터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경쟁사 이용 유무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채널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멤버쉽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구매 이력 데이터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FAD5789-3070-4FDE-9F90-D4BF8517CEFC}"/>
              </a:ext>
            </a:extLst>
          </p:cNvPr>
          <p:cNvSpPr/>
          <p:nvPr/>
        </p:nvSpPr>
        <p:spPr>
          <a:xfrm>
            <a:off x="10713711" y="3049019"/>
            <a:ext cx="308075" cy="308075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4448E6F2-1FAD-49CF-B73F-E8CC271A23C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304742" y="3557746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54587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6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9E453-E07F-4381-A822-77ABB86B8402}"/>
              </a:ext>
            </a:extLst>
          </p:cNvPr>
          <p:cNvSpPr txBox="1"/>
          <p:nvPr/>
        </p:nvSpPr>
        <p:spPr>
          <a:xfrm>
            <a:off x="1026544" y="1302588"/>
            <a:ext cx="29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이탈고객 데이터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98A524A4-9D78-4844-AFEA-9C47B45F5ED6}"/>
              </a:ext>
            </a:extLst>
          </p:cNvPr>
          <p:cNvSpPr txBox="1">
            <a:spLocks/>
          </p:cNvSpPr>
          <p:nvPr/>
        </p:nvSpPr>
        <p:spPr>
          <a:xfrm>
            <a:off x="838200" y="458412"/>
            <a:ext cx="10515600" cy="67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500" kern="120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r>
              <a:rPr lang="ko-KR" altLang="en-US" sz="4000"/>
              <a:t>롯데그룹 계열사 고객 이탈 예측 시스템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583DB-40A4-40D3-B8E6-1E64CA9F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937601"/>
            <a:ext cx="11849100" cy="40386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E51A078-6B4C-44F5-A87C-A1AA5806C483}"/>
              </a:ext>
            </a:extLst>
          </p:cNvPr>
          <p:cNvSpPr/>
          <p:nvPr/>
        </p:nvSpPr>
        <p:spPr>
          <a:xfrm>
            <a:off x="3711397" y="2051595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데이터 캡쳐 삽입</a:t>
            </a:r>
          </a:p>
        </p:txBody>
      </p:sp>
    </p:spTree>
    <p:extLst>
      <p:ext uri="{BB962C8B-B14F-4D97-AF65-F5344CB8AC3E}">
        <p14:creationId xmlns:p14="http://schemas.microsoft.com/office/powerpoint/2010/main" val="2730396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9E453-E07F-4381-A822-77ABB86B8402}"/>
              </a:ext>
            </a:extLst>
          </p:cNvPr>
          <p:cNvSpPr txBox="1"/>
          <p:nvPr/>
        </p:nvSpPr>
        <p:spPr>
          <a:xfrm>
            <a:off x="1026544" y="1302588"/>
            <a:ext cx="29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이탈고객 데이터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7FAD6-1868-4AD8-8298-A3C351AB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" y="1915064"/>
            <a:ext cx="5375799" cy="357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26F7F-1FF3-42DF-B02C-752530F7ECF6}"/>
              </a:ext>
            </a:extLst>
          </p:cNvPr>
          <p:cNvSpPr txBox="1"/>
          <p:nvPr/>
        </p:nvSpPr>
        <p:spPr>
          <a:xfrm>
            <a:off x="7422307" y="5729543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6</a:t>
            </a:r>
            <a:r>
              <a:rPr lang="ko-KR" altLang="en-US" dirty="0"/>
              <a:t>개월 </a:t>
            </a:r>
            <a:r>
              <a:rPr lang="en-US" altLang="ko-KR" dirty="0"/>
              <a:t>Item </a:t>
            </a:r>
            <a:r>
              <a:rPr lang="ko-KR" altLang="en-US" dirty="0"/>
              <a:t>구매횟수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2186B-1BF3-4398-A231-0D29E5EAAE22}"/>
              </a:ext>
            </a:extLst>
          </p:cNvPr>
          <p:cNvSpPr txBox="1"/>
          <p:nvPr/>
        </p:nvSpPr>
        <p:spPr>
          <a:xfrm>
            <a:off x="1719226" y="572954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6</a:t>
            </a:r>
            <a:r>
              <a:rPr lang="ko-KR" altLang="en-US" dirty="0"/>
              <a:t>개월 매장 방문횟수</a:t>
            </a: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88D1753F-AFCB-45DA-A686-EAF60901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롯데그룹 계열사 고객 이탈 예측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B05AA-D25F-4323-9DE4-6FBD6E4D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56" y="1915063"/>
            <a:ext cx="5375800" cy="357133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620FED-BEC1-447E-A13A-600AB6221AA6}"/>
              </a:ext>
            </a:extLst>
          </p:cNvPr>
          <p:cNvSpPr/>
          <p:nvPr/>
        </p:nvSpPr>
        <p:spPr>
          <a:xfrm>
            <a:off x="3711397" y="2051595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데이터 캡쳐 삽입</a:t>
            </a:r>
          </a:p>
        </p:txBody>
      </p:sp>
    </p:spTree>
    <p:extLst>
      <p:ext uri="{BB962C8B-B14F-4D97-AF65-F5344CB8AC3E}">
        <p14:creationId xmlns:p14="http://schemas.microsoft.com/office/powerpoint/2010/main" val="352025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9E453-E07F-4381-A822-77ABB86B8402}"/>
              </a:ext>
            </a:extLst>
          </p:cNvPr>
          <p:cNvSpPr txBox="1"/>
          <p:nvPr/>
        </p:nvSpPr>
        <p:spPr>
          <a:xfrm>
            <a:off x="1017917" y="12163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이탈고객 데이터 </a:t>
            </a:r>
          </a:p>
        </p:txBody>
      </p:sp>
      <p:sp>
        <p:nvSpPr>
          <p:cNvPr id="9" name="AutoShape 2" descr="http://127.0.0.1:41092/graphics/plot_zoom_png?width=762&amp;height=777">
            <a:extLst>
              <a:ext uri="{FF2B5EF4-FFF2-40B4-BE49-F238E27FC236}">
                <a16:creationId xmlns:a16="http://schemas.microsoft.com/office/drawing/2014/main" id="{BB4BA603-D6EB-4AF7-AEFC-97CE18F844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35C66B4E-A0F2-418A-AAE3-74D8E11E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롯데그룹 계열사 고객 이탈 예측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37131-BDE7-4716-91A8-0D90E4B3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92" y="1810683"/>
            <a:ext cx="6345664" cy="415406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9D80EA3-5B70-4A11-831E-4988A6C38008}"/>
              </a:ext>
            </a:extLst>
          </p:cNvPr>
          <p:cNvSpPr/>
          <p:nvPr/>
        </p:nvSpPr>
        <p:spPr>
          <a:xfrm>
            <a:off x="3711397" y="2051595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데이터 캡쳐 삽입</a:t>
            </a:r>
          </a:p>
        </p:txBody>
      </p:sp>
    </p:spTree>
    <p:extLst>
      <p:ext uri="{BB962C8B-B14F-4D97-AF65-F5344CB8AC3E}">
        <p14:creationId xmlns:p14="http://schemas.microsoft.com/office/powerpoint/2010/main" val="3694097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9E453-E07F-4381-A822-77ABB86B8402}"/>
              </a:ext>
            </a:extLst>
          </p:cNvPr>
          <p:cNvSpPr txBox="1"/>
          <p:nvPr/>
        </p:nvSpPr>
        <p:spPr>
          <a:xfrm>
            <a:off x="1017917" y="12163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연령별 이탈 데이터 </a:t>
            </a:r>
          </a:p>
        </p:txBody>
      </p:sp>
      <p:sp>
        <p:nvSpPr>
          <p:cNvPr id="9" name="AutoShape 2" descr="http://127.0.0.1:41092/graphics/plot_zoom_png?width=762&amp;height=777">
            <a:extLst>
              <a:ext uri="{FF2B5EF4-FFF2-40B4-BE49-F238E27FC236}">
                <a16:creationId xmlns:a16="http://schemas.microsoft.com/office/drawing/2014/main" id="{BB4BA603-D6EB-4AF7-AEFC-97CE18F844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091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DE6116-71B7-49CF-8971-0FBC912D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7" y="1930719"/>
            <a:ext cx="5547022" cy="3685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F266AB-10FC-47EC-85C6-5A9FE9B8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37" y="1930718"/>
            <a:ext cx="5547021" cy="368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49E8D-AD99-4FEA-B3F7-4251725A8085}"/>
              </a:ext>
            </a:extLst>
          </p:cNvPr>
          <p:cNvSpPr txBox="1"/>
          <p:nvPr/>
        </p:nvSpPr>
        <p:spPr>
          <a:xfrm>
            <a:off x="1925377" y="572954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연령별 고객 이탈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B1CEE-8895-4556-8BE1-BBE9375FF5A3}"/>
              </a:ext>
            </a:extLst>
          </p:cNvPr>
          <p:cNvSpPr txBox="1"/>
          <p:nvPr/>
        </p:nvSpPr>
        <p:spPr>
          <a:xfrm>
            <a:off x="7620038" y="57295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성별 고객 </a:t>
            </a:r>
            <a:r>
              <a:rPr lang="ko-KR" altLang="en-US"/>
              <a:t>이탈 데이터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1BC43C46-31FB-4D45-89C5-916A4FEA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롯데그룹 계열사 고객 이탈 데이터 분석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B376E0-4916-4CE9-8581-0A9268B0DA4B}"/>
              </a:ext>
            </a:extLst>
          </p:cNvPr>
          <p:cNvSpPr/>
          <p:nvPr/>
        </p:nvSpPr>
        <p:spPr>
          <a:xfrm>
            <a:off x="3711397" y="2051595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데이터 캡쳐 삽입</a:t>
            </a:r>
          </a:p>
        </p:txBody>
      </p:sp>
    </p:spTree>
    <p:extLst>
      <p:ext uri="{BB962C8B-B14F-4D97-AF65-F5344CB8AC3E}">
        <p14:creationId xmlns:p14="http://schemas.microsoft.com/office/powerpoint/2010/main" val="2904302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http://127.0.0.1:41092/graphics/plot_zoom_png?width=762&amp;height=777">
            <a:extLst>
              <a:ext uri="{FF2B5EF4-FFF2-40B4-BE49-F238E27FC236}">
                <a16:creationId xmlns:a16="http://schemas.microsoft.com/office/drawing/2014/main" id="{BB4BA603-D6EB-4AF7-AEFC-97CE18F844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091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1BC43C46-31FB-4D45-89C5-916A4FEA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롯데그룹 계열사 고객 이탈 분석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B376E0-4916-4CE9-8581-0A9268B0DA4B}"/>
              </a:ext>
            </a:extLst>
          </p:cNvPr>
          <p:cNvSpPr/>
          <p:nvPr/>
        </p:nvSpPr>
        <p:spPr>
          <a:xfrm>
            <a:off x="2599035" y="2123360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이탈고객에 대한 가설검증</a:t>
            </a:r>
            <a:endParaRPr lang="en-US" altLang="ko-KR" dirty="0"/>
          </a:p>
          <a:p>
            <a:pPr algn="ctr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개월간 </a:t>
            </a:r>
            <a:r>
              <a:rPr lang="en-US" altLang="ko-KR" dirty="0"/>
              <a:t>3</a:t>
            </a:r>
            <a:r>
              <a:rPr lang="ko-KR" altLang="en-US" dirty="0" err="1"/>
              <a:t>회이하</a:t>
            </a:r>
            <a:r>
              <a:rPr lang="ko-KR" altLang="en-US" dirty="0"/>
              <a:t> 구매이력이 없으면 이탈로 보며</a:t>
            </a:r>
            <a:r>
              <a:rPr lang="en-US" altLang="ko-KR" dirty="0"/>
              <a:t>, P-value</a:t>
            </a:r>
            <a:r>
              <a:rPr lang="ko-KR" altLang="en-US" dirty="0"/>
              <a:t>값이 유의수준 </a:t>
            </a:r>
            <a:r>
              <a:rPr lang="en-US" altLang="ko-KR" dirty="0"/>
              <a:t>0.05</a:t>
            </a:r>
            <a:r>
              <a:rPr lang="ko-KR" altLang="en-US" dirty="0"/>
              <a:t>보다 적으므로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기각한다</a:t>
            </a:r>
            <a:r>
              <a:rPr lang="en-US" altLang="ko-KR" dirty="0"/>
              <a:t>. </a:t>
            </a:r>
            <a:r>
              <a:rPr lang="ko-KR" altLang="en-US" dirty="0" err="1"/>
              <a:t>이런식의</a:t>
            </a:r>
            <a:r>
              <a:rPr lang="ko-KR" altLang="en-US" dirty="0"/>
              <a:t> 결론을 </a:t>
            </a:r>
            <a:r>
              <a:rPr lang="en-US" altLang="ko-KR" dirty="0"/>
              <a:t>1</a:t>
            </a:r>
            <a:r>
              <a:rPr lang="ko-KR" altLang="en-US" dirty="0"/>
              <a:t>페이지정도 추가해야 할 것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9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 descr="http://127.0.0.1:41092/graphics/plot_zoom_png?width=762&amp;height=777">
            <a:extLst>
              <a:ext uri="{FF2B5EF4-FFF2-40B4-BE49-F238E27FC236}">
                <a16:creationId xmlns:a16="http://schemas.microsoft.com/office/drawing/2014/main" id="{BB4BA603-D6EB-4AF7-AEFC-97CE18F844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00918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1BC43C46-31FB-4D45-89C5-916A4FEA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롯데그룹 계열사 고객 이탈 방지 </a:t>
            </a:r>
            <a:r>
              <a:rPr lang="ko-KR" altLang="en-US" sz="4000" dirty="0" err="1"/>
              <a:t>추전</a:t>
            </a:r>
            <a:r>
              <a:rPr lang="ko-KR" altLang="en-US" sz="4000" dirty="0"/>
              <a:t> 서비스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B376E0-4916-4CE9-8581-0A9268B0DA4B}"/>
              </a:ext>
            </a:extLst>
          </p:cNvPr>
          <p:cNvSpPr/>
          <p:nvPr/>
        </p:nvSpPr>
        <p:spPr>
          <a:xfrm>
            <a:off x="6416890" y="2513508"/>
            <a:ext cx="5469147" cy="2381251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이탈고객에 대한 가설검증</a:t>
            </a:r>
            <a:endParaRPr lang="en-US" altLang="ko-KR" dirty="0"/>
          </a:p>
          <a:p>
            <a:pPr algn="ctr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개월간 </a:t>
            </a:r>
            <a:r>
              <a:rPr lang="en-US" altLang="ko-KR" dirty="0"/>
              <a:t>3</a:t>
            </a:r>
            <a:r>
              <a:rPr lang="ko-KR" altLang="en-US" dirty="0" err="1"/>
              <a:t>회이하</a:t>
            </a:r>
            <a:r>
              <a:rPr lang="ko-KR" altLang="en-US" dirty="0"/>
              <a:t> 구매이력이 없으면 이탈로 보며</a:t>
            </a:r>
            <a:r>
              <a:rPr lang="en-US" altLang="ko-KR" dirty="0"/>
              <a:t>, P-value</a:t>
            </a:r>
            <a:r>
              <a:rPr lang="ko-KR" altLang="en-US" dirty="0"/>
              <a:t>값이 유의수준 </a:t>
            </a:r>
            <a:r>
              <a:rPr lang="en-US" altLang="ko-KR" dirty="0"/>
              <a:t>0.05</a:t>
            </a:r>
            <a:r>
              <a:rPr lang="ko-KR" altLang="en-US" dirty="0"/>
              <a:t>보다 적으므로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기각한다</a:t>
            </a:r>
            <a:r>
              <a:rPr lang="en-US" altLang="ko-KR" dirty="0"/>
              <a:t>. </a:t>
            </a:r>
            <a:r>
              <a:rPr lang="ko-KR" altLang="en-US" dirty="0" err="1"/>
              <a:t>이런식의</a:t>
            </a:r>
            <a:r>
              <a:rPr lang="ko-KR" altLang="en-US" dirty="0"/>
              <a:t> 결론을 </a:t>
            </a:r>
            <a:r>
              <a:rPr lang="en-US" altLang="ko-KR" dirty="0"/>
              <a:t>1</a:t>
            </a:r>
            <a:r>
              <a:rPr lang="ko-KR" altLang="en-US" dirty="0"/>
              <a:t>페이지정도 추가해야 할 것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A4E8F-6A3D-4023-9766-47E27ADE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45" y="1403844"/>
            <a:ext cx="522995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7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771212-3834-4C54-A58B-BF4DA32C4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58" y="1208313"/>
            <a:ext cx="8233683" cy="515521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628375-990E-4E60-B7BA-421D367F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681"/>
            <a:ext cx="10515600" cy="83863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데이터 목록</a:t>
            </a:r>
          </a:p>
        </p:txBody>
      </p:sp>
    </p:spTree>
    <p:extLst>
      <p:ext uri="{BB962C8B-B14F-4D97-AF65-F5344CB8AC3E}">
        <p14:creationId xmlns:p14="http://schemas.microsoft.com/office/powerpoint/2010/main" val="2994602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628375-990E-4E60-B7BA-421D367F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681"/>
            <a:ext cx="10515600" cy="83863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데이터 목록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EC6490-2D14-47D7-9819-514EC4AFD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44" y="1404256"/>
            <a:ext cx="8954311" cy="4049487"/>
          </a:xfrm>
        </p:spPr>
      </p:pic>
    </p:spTree>
    <p:extLst>
      <p:ext uri="{BB962C8B-B14F-4D97-AF65-F5344CB8AC3E}">
        <p14:creationId xmlns:p14="http://schemas.microsoft.com/office/powerpoint/2010/main" val="942992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628375-990E-4E60-B7BA-421D367F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681"/>
            <a:ext cx="10515600" cy="83863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데이터 목록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9E5E2C9-A135-41E0-B81D-6D408BDB8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13" y="1567599"/>
            <a:ext cx="9203973" cy="3722801"/>
          </a:xfrm>
        </p:spPr>
      </p:pic>
    </p:spTree>
    <p:extLst>
      <p:ext uri="{BB962C8B-B14F-4D97-AF65-F5344CB8AC3E}">
        <p14:creationId xmlns:p14="http://schemas.microsoft.com/office/powerpoint/2010/main" val="182015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122323-5C80-45A1-8778-D78A43F7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40"/>
            <a:ext cx="10515600" cy="102412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비즈니스 이해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BD927-CC31-4538-8305-BCC10957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9" y="2799177"/>
            <a:ext cx="11603522" cy="2564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F1D2EB-1593-4368-8F4B-8C1E74E8FC4D}"/>
              </a:ext>
            </a:extLst>
          </p:cNvPr>
          <p:cNvSpPr/>
          <p:nvPr/>
        </p:nvSpPr>
        <p:spPr>
          <a:xfrm>
            <a:off x="379583" y="3021049"/>
            <a:ext cx="1571137" cy="1465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377B6D-3037-4824-9B4C-F017308C85AF}"/>
              </a:ext>
            </a:extLst>
          </p:cNvPr>
          <p:cNvSpPr/>
          <p:nvPr/>
        </p:nvSpPr>
        <p:spPr>
          <a:xfrm>
            <a:off x="2141327" y="3258793"/>
            <a:ext cx="2174641" cy="386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FF6F9-7C8D-49C1-B9F1-62022799006E}"/>
              </a:ext>
            </a:extLst>
          </p:cNvPr>
          <p:cNvSpPr txBox="1"/>
          <p:nvPr/>
        </p:nvSpPr>
        <p:spPr>
          <a:xfrm>
            <a:off x="294239" y="1505712"/>
            <a:ext cx="1002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ko-KR" altLang="en-US" dirty="0"/>
              <a:t>천</a:t>
            </a:r>
            <a:r>
              <a:rPr lang="en-US" altLang="ko-KR" dirty="0"/>
              <a:t>8</a:t>
            </a:r>
            <a:r>
              <a:rPr lang="ko-KR" altLang="en-US" dirty="0"/>
              <a:t>백만 구매 이력 데이터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데이터 선정 </a:t>
            </a:r>
            <a:r>
              <a:rPr lang="en-US" altLang="ko-KR" dirty="0"/>
              <a:t>- </a:t>
            </a:r>
            <a:r>
              <a:rPr lang="ko-KR" altLang="en-US" dirty="0"/>
              <a:t>서울 고객을 대상  </a:t>
            </a:r>
            <a:r>
              <a:rPr lang="en-US" altLang="ko-KR" dirty="0"/>
              <a:t>(8</a:t>
            </a:r>
            <a:r>
              <a:rPr lang="ko-KR" altLang="en-US" dirty="0"/>
              <a:t>백</a:t>
            </a:r>
            <a:r>
              <a:rPr lang="en-US" altLang="ko-KR" dirty="0"/>
              <a:t>10</a:t>
            </a:r>
            <a:r>
              <a:rPr lang="ko-KR" altLang="en-US" dirty="0"/>
              <a:t>만 건</a:t>
            </a:r>
            <a:r>
              <a:rPr lang="en-US" altLang="ko-KR" dirty="0"/>
              <a:t>,</a:t>
            </a:r>
            <a:r>
              <a:rPr lang="ko-KR" altLang="en-US" dirty="0"/>
              <a:t> 경기포함 </a:t>
            </a:r>
            <a:r>
              <a:rPr lang="en-US" altLang="ko-KR" dirty="0"/>
              <a:t>1</a:t>
            </a:r>
            <a:r>
              <a:rPr lang="ko-KR" altLang="en-US" dirty="0"/>
              <a:t>천</a:t>
            </a:r>
            <a:r>
              <a:rPr lang="en-US" altLang="ko-KR" dirty="0"/>
              <a:t>7</a:t>
            </a:r>
            <a:r>
              <a:rPr lang="ko-KR" altLang="en-US" dirty="0"/>
              <a:t>백만 건</a:t>
            </a:r>
            <a:r>
              <a:rPr lang="en-US" altLang="ko-KR" dirty="0"/>
              <a:t>), then B </a:t>
            </a:r>
            <a:r>
              <a:rPr lang="ko-KR" altLang="en-US" dirty="0"/>
              <a:t>계열사 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709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122323-5C80-45A1-8778-D78A43F7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40"/>
            <a:ext cx="10515600" cy="102412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비즈니스 이해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FF6F9-7C8D-49C1-B9F1-62022799006E}"/>
              </a:ext>
            </a:extLst>
          </p:cNvPr>
          <p:cNvSpPr txBox="1"/>
          <p:nvPr/>
        </p:nvSpPr>
        <p:spPr>
          <a:xfrm>
            <a:off x="4293215" y="446518"/>
            <a:ext cx="70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데이터 선정 </a:t>
            </a:r>
            <a:r>
              <a:rPr lang="en-US" altLang="ko-KR" dirty="0"/>
              <a:t>- 1</a:t>
            </a:r>
            <a:r>
              <a:rPr lang="ko-KR" altLang="en-US" dirty="0"/>
              <a:t>년 매출이 가장 높은 계열사로 데이터 선정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A20D9-8E1E-4725-A26F-5E2A22C7C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942324"/>
            <a:ext cx="9820335" cy="59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122323-5C80-45A1-8778-D78A43F7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98"/>
            <a:ext cx="10515600" cy="111621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구매목록 데이터 </a:t>
            </a:r>
            <a:r>
              <a:rPr lang="en-US" altLang="ko-KR" sz="4000" dirty="0"/>
              <a:t>– A</a:t>
            </a:r>
            <a:r>
              <a:rPr lang="ko-KR" altLang="en-US" sz="4000" dirty="0"/>
              <a:t>계열사의 모든 고객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4C82-A503-41C8-A1C6-E7E8651B1746}"/>
              </a:ext>
            </a:extLst>
          </p:cNvPr>
          <p:cNvSpPr txBox="1"/>
          <p:nvPr/>
        </p:nvSpPr>
        <p:spPr>
          <a:xfrm>
            <a:off x="1251231" y="4872688"/>
            <a:ext cx="11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19,383</a:t>
            </a:r>
            <a:r>
              <a:rPr lang="ko-KR" altLang="en-US" dirty="0"/>
              <a:t>건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B49EFC5E-3910-4899-BAF4-101D6763FD5C}"/>
              </a:ext>
            </a:extLst>
          </p:cNvPr>
          <p:cNvSpPr/>
          <p:nvPr/>
        </p:nvSpPr>
        <p:spPr>
          <a:xfrm>
            <a:off x="2575275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구매상품</a:t>
            </a:r>
            <a:r>
              <a:rPr lang="en-US" altLang="ko-KR" dirty="0">
                <a:solidFill>
                  <a:schemeClr val="tx1"/>
                </a:solidFill>
              </a:rPr>
              <a:t>TR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75D06-7330-4942-B45E-C055A9F061F6}"/>
              </a:ext>
            </a:extLst>
          </p:cNvPr>
          <p:cNvSpPr txBox="1"/>
          <p:nvPr/>
        </p:nvSpPr>
        <p:spPr>
          <a:xfrm>
            <a:off x="3103811" y="408698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74DF4993-E185-4CFA-B237-4AA6E9CBAC83}"/>
              </a:ext>
            </a:extLst>
          </p:cNvPr>
          <p:cNvSpPr/>
          <p:nvPr/>
        </p:nvSpPr>
        <p:spPr>
          <a:xfrm>
            <a:off x="4158452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상품분류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3031FA00-8F6A-4B32-9AA8-94CB7CA4182E}"/>
              </a:ext>
            </a:extLst>
          </p:cNvPr>
          <p:cNvSpPr/>
          <p:nvPr/>
        </p:nvSpPr>
        <p:spPr>
          <a:xfrm>
            <a:off x="5740780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경쟁사 이용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E5BBCDBD-A696-4216-B2AE-6F8DD077ECFE}"/>
              </a:ext>
            </a:extLst>
          </p:cNvPr>
          <p:cNvSpPr/>
          <p:nvPr/>
        </p:nvSpPr>
        <p:spPr>
          <a:xfrm>
            <a:off x="7322776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멤버십 여부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5C9E80DD-C90A-46C0-8113-BDECABA470A3}"/>
              </a:ext>
            </a:extLst>
          </p:cNvPr>
          <p:cNvSpPr/>
          <p:nvPr/>
        </p:nvSpPr>
        <p:spPr>
          <a:xfrm>
            <a:off x="8902853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채널이용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EC4EE-0386-4BA7-9743-E66126F79C82}"/>
              </a:ext>
            </a:extLst>
          </p:cNvPr>
          <p:cNvSpPr txBox="1"/>
          <p:nvPr/>
        </p:nvSpPr>
        <p:spPr>
          <a:xfrm>
            <a:off x="4694485" y="408698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58605-6C57-4B73-8010-6E44F2F7BD74}"/>
              </a:ext>
            </a:extLst>
          </p:cNvPr>
          <p:cNvSpPr txBox="1"/>
          <p:nvPr/>
        </p:nvSpPr>
        <p:spPr>
          <a:xfrm>
            <a:off x="6268301" y="4086989"/>
            <a:ext cx="537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E2343-5D86-41B1-94A5-C1EBAFCBF34C}"/>
              </a:ext>
            </a:extLst>
          </p:cNvPr>
          <p:cNvSpPr txBox="1"/>
          <p:nvPr/>
        </p:nvSpPr>
        <p:spPr>
          <a:xfrm>
            <a:off x="7842723" y="408698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D269C1-99EF-47F5-A70C-16D197899D81}"/>
              </a:ext>
            </a:extLst>
          </p:cNvPr>
          <p:cNvSpPr txBox="1"/>
          <p:nvPr/>
        </p:nvSpPr>
        <p:spPr>
          <a:xfrm>
            <a:off x="9437579" y="4086989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2E973-CC44-40BA-A9B3-6BE49D4EEE45}"/>
              </a:ext>
            </a:extLst>
          </p:cNvPr>
          <p:cNvSpPr txBox="1"/>
          <p:nvPr/>
        </p:nvSpPr>
        <p:spPr>
          <a:xfrm>
            <a:off x="2408158" y="4872688"/>
            <a:ext cx="205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5,770,318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2014 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910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F18A5-27C8-4F28-8E6B-A1DE1F40C9E0}"/>
              </a:ext>
            </a:extLst>
          </p:cNvPr>
          <p:cNvSpPr txBox="1"/>
          <p:nvPr/>
        </p:nvSpPr>
        <p:spPr>
          <a:xfrm>
            <a:off x="4157438" y="487268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4,386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22589-FE33-47A4-A83A-1BE7232FDC1A}"/>
              </a:ext>
            </a:extLst>
          </p:cNvPr>
          <p:cNvSpPr txBox="1"/>
          <p:nvPr/>
        </p:nvSpPr>
        <p:spPr>
          <a:xfrm>
            <a:off x="5749126" y="487268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28,159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2A441-0AAB-4809-9C74-8C7FCF2AAB43}"/>
              </a:ext>
            </a:extLst>
          </p:cNvPr>
          <p:cNvSpPr txBox="1"/>
          <p:nvPr/>
        </p:nvSpPr>
        <p:spPr>
          <a:xfrm>
            <a:off x="7340814" y="487268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7,456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41DC2-44D1-4A71-BA7D-4E2889BDDF6F}"/>
              </a:ext>
            </a:extLst>
          </p:cNvPr>
          <p:cNvSpPr txBox="1"/>
          <p:nvPr/>
        </p:nvSpPr>
        <p:spPr>
          <a:xfrm>
            <a:off x="8932502" y="4872688"/>
            <a:ext cx="14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8,824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30103134-B72C-417A-B25D-5AA451E28414}"/>
              </a:ext>
            </a:extLst>
          </p:cNvPr>
          <p:cNvSpPr/>
          <p:nvPr/>
        </p:nvSpPr>
        <p:spPr>
          <a:xfrm>
            <a:off x="947455" y="2062722"/>
            <a:ext cx="1714498" cy="2381251"/>
          </a:xfrm>
          <a:prstGeom prst="chevron">
            <a:avLst>
              <a:gd name="adj" fmla="val 16111"/>
            </a:avLst>
          </a:prstGeom>
          <a:solidFill>
            <a:srgbClr val="F2C6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 </a:t>
            </a:r>
            <a:r>
              <a:rPr lang="en-US" altLang="ko-KR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EFEF2-36F8-4BA8-B3F5-329127EF9CCB}"/>
              </a:ext>
            </a:extLst>
          </p:cNvPr>
          <p:cNvSpPr txBox="1"/>
          <p:nvPr/>
        </p:nvSpPr>
        <p:spPr>
          <a:xfrm>
            <a:off x="1616724" y="4086989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416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4000" dirty="0">
              <a:solidFill>
                <a:srgbClr val="00416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37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초기가설설정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41291"/>
              </p:ext>
            </p:extLst>
          </p:nvPr>
        </p:nvGraphicFramePr>
        <p:xfrm>
          <a:off x="704849" y="1434336"/>
          <a:ext cx="10544175" cy="4773991"/>
        </p:xfrm>
        <a:graphic>
          <a:graphicData uri="http://schemas.openxmlformats.org/drawingml/2006/table">
            <a:tbl>
              <a:tblPr/>
              <a:tblGrid>
                <a:gridCol w="885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No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</a:rPr>
                        <a:t>가설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</a:rPr>
                        <a:t>원본 식별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최근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개월 내에 경쟁사에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회 이상 구매 고객은 잠재적으로 이탈할 가능성이 높다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멤버십 가입이 되어 있고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회이상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구매 고객은 이탈할 가능성이 높다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멤버쉽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가입여부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연월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년 내에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모바일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및 온라인 쇼핑몰에 구매회수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회 이하인 고객은 이탈할 가능성이 높다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채널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채널 정보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모바일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온라인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멤버십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가입년도가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최근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개월 이내인 고객은 이탈할 가능성이 높다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멤버쉽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가입여부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연월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가입후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구매실적이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회이고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최근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개월간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실적이없는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고객은 이탈고객이다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멤버쉽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가입여부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연월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최근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개월간 경쟁사구매 건수가 더 많은 고객은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이탈할것이다</a:t>
                      </a:r>
                      <a:endParaRPr lang="ko-KR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모바일과 온라인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구매고객중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60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대이상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연령은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이탈율이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높다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채널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채널 정보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모바일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온라인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나이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대 이상인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고객중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최근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개월 구매이력이 없는 고객은 이탈할 것이다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회원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나이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맴버십카드가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없는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고객중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1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년 이내 구입이력이 없는 고객은 이탈율이 클 것이다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멤버쉽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가입여부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연월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7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년 이내에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회이상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경쟁사 이용고객은 이탈율이 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클것이다</a:t>
                      </a:r>
                      <a:endParaRPr lang="ko-KR" alt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경쟁사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구매건수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고객은 가입이 되어 있으나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멤버십 카드에는 가입하지 않은 사람은 이탈할 것이다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구매이력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고객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ID,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날짜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금액</a:t>
                      </a:r>
                      <a:br>
                        <a:rPr lang="ko-KR" altLang="en-US" sz="1200" dirty="0">
                          <a:solidFill>
                            <a:srgbClr val="000000"/>
                          </a:solidFill>
                        </a:rPr>
                      </a:br>
                      <a:r>
                        <a:rPr lang="ko-KR" altLang="en-US" sz="1200" dirty="0" err="1">
                          <a:solidFill>
                            <a:srgbClr val="000000"/>
                          </a:solidFill>
                        </a:rPr>
                        <a:t>멤버쉽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가입여부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연월</a:t>
                      </a:r>
                    </a:p>
                  </a:txBody>
                  <a:tcPr marL="9178" marR="9178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16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구매 거래 </a:t>
            </a:r>
            <a:r>
              <a:rPr lang="en-US" altLang="ko-KR" sz="4000" dirty="0"/>
              <a:t>&amp; </a:t>
            </a:r>
            <a:r>
              <a:rPr lang="ko-KR" altLang="en-US" sz="4000" dirty="0"/>
              <a:t>고객별 구매액 데이터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9FAB6-C73F-41E7-88B4-C1798C61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625361"/>
            <a:ext cx="11739613" cy="989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A2266-ED39-4701-8961-C658A5CD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7" y="3218351"/>
            <a:ext cx="5801864" cy="260618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0BAE8BC-9542-41F2-9827-191626D5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91" y="3229616"/>
            <a:ext cx="5853058" cy="24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9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BA56CA-77A4-4CE2-8149-3D9D0453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412"/>
            <a:ext cx="10515600" cy="67165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연령별</a:t>
            </a:r>
            <a:r>
              <a:rPr lang="en-US" altLang="ko-KR" sz="4000" dirty="0"/>
              <a:t>, </a:t>
            </a:r>
            <a:r>
              <a:rPr lang="ko-KR" altLang="en-US" sz="4000" dirty="0"/>
              <a:t>지역별 구매액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9CD0C-24BC-4949-9E3B-847AE8B28E8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798"/>
            <a:ext cx="5807242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285D0-E824-4167-9C9C-3DBEFACA411E}"/>
              </a:ext>
            </a:extLst>
          </p:cNvPr>
          <p:cNvSpPr txBox="1"/>
          <p:nvPr/>
        </p:nvSpPr>
        <p:spPr>
          <a:xfrm>
            <a:off x="1862233" y="55562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연령별 구매액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57D20-C74D-4FD1-B2FA-0E979B6625E5}"/>
              </a:ext>
            </a:extLst>
          </p:cNvPr>
          <p:cNvSpPr txBox="1"/>
          <p:nvPr/>
        </p:nvSpPr>
        <p:spPr>
          <a:xfrm>
            <a:off x="7262233" y="55562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지역별 구매액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D2A98D-E284-4B76-816B-544E933E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1828798"/>
            <a:ext cx="6941714" cy="35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939</Words>
  <Application>Microsoft Office PowerPoint</Application>
  <PresentationFormat>Widescreen</PresentationFormat>
  <Paragraphs>168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G마켓 산스 Bold</vt:lpstr>
      <vt:lpstr>나눔스퀘어</vt:lpstr>
      <vt:lpstr>맑은 고딕</vt:lpstr>
      <vt:lpstr>Arial</vt:lpstr>
      <vt:lpstr>Office 테마</vt:lpstr>
      <vt:lpstr>PowerPoint Presentation</vt:lpstr>
      <vt:lpstr>PowerPoint Presentation</vt:lpstr>
      <vt:lpstr>비즈니스 이해</vt:lpstr>
      <vt:lpstr>비즈니스 이해</vt:lpstr>
      <vt:lpstr>비즈니스 이해</vt:lpstr>
      <vt:lpstr>구매목록 데이터 – A계열사의 모든 고객</vt:lpstr>
      <vt:lpstr>초기가설설정</vt:lpstr>
      <vt:lpstr>구매 거래 &amp; 고객별 구매액 데이터</vt:lpstr>
      <vt:lpstr>연령별, 지역별 구매액</vt:lpstr>
      <vt:lpstr>제품별 구매액 </vt:lpstr>
      <vt:lpstr>제품별, 고객별 구매액 </vt:lpstr>
      <vt:lpstr>매장별 제품군별 비율</vt:lpstr>
      <vt:lpstr>고객별 구매액과 상관관계 분석 </vt:lpstr>
      <vt:lpstr>고객 데이터 Feature engineering – 초기 가설 기반</vt:lpstr>
      <vt:lpstr>고객 데이터 Feature engineering</vt:lpstr>
      <vt:lpstr>고객 데이터 전처리</vt:lpstr>
      <vt:lpstr>모델 학습, 예측, 검증</vt:lpstr>
      <vt:lpstr>모델 학습, 예측, 검증 – Logistic regression </vt:lpstr>
      <vt:lpstr>모델 학습, 예측, 검증 – Logistic regression </vt:lpstr>
      <vt:lpstr>모델 학습, 예측, 검증 – KNN</vt:lpstr>
      <vt:lpstr>모델 학습, 예측, 검증 – Random Forest</vt:lpstr>
      <vt:lpstr>모델 평가</vt:lpstr>
      <vt:lpstr>모델 평가</vt:lpstr>
      <vt:lpstr>APPENDIX</vt:lpstr>
      <vt:lpstr>모델 평가 – 고객 등급에 따른 비교 (test)</vt:lpstr>
      <vt:lpstr>모델 평가 – 고객 등급에 따른 비교 (test)</vt:lpstr>
      <vt:lpstr>모델 평가 – 3개월 금액에 따른 비교</vt:lpstr>
      <vt:lpstr>고객 이탈률(ROC함수 적용) </vt:lpstr>
      <vt:lpstr>고객 이탈 예측 및 검증</vt:lpstr>
      <vt:lpstr>PowerPoint Presentation</vt:lpstr>
      <vt:lpstr>롯데그룹 계열사 고객 이탈 예측 시스템</vt:lpstr>
      <vt:lpstr>롯데그룹 계열사 고객 이탈 예측 시스템</vt:lpstr>
      <vt:lpstr>롯데그룹 계열사 고객 이탈 데이터 분석</vt:lpstr>
      <vt:lpstr>롯데그룹 계열사 고객 이탈 분석</vt:lpstr>
      <vt:lpstr>롯데그룹 계열사 고객 이탈 방지 추전 서비스</vt:lpstr>
      <vt:lpstr>데이터 목록</vt:lpstr>
      <vt:lpstr>데이터 목록</vt:lpstr>
      <vt:lpstr>데이터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Il-Ku Kim</dc:creator>
  <cp:lastModifiedBy>Il-Ku Kim</cp:lastModifiedBy>
  <cp:revision>23</cp:revision>
  <dcterms:created xsi:type="dcterms:W3CDTF">2020-12-15T02:58:01Z</dcterms:created>
  <dcterms:modified xsi:type="dcterms:W3CDTF">2020-12-15T11:12:23Z</dcterms:modified>
</cp:coreProperties>
</file>